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80" r:id="rId3"/>
    <p:sldId id="287" r:id="rId4"/>
    <p:sldId id="298" r:id="rId5"/>
    <p:sldId id="301" r:id="rId6"/>
    <p:sldId id="291" r:id="rId7"/>
    <p:sldId id="288" r:id="rId8"/>
    <p:sldId id="300" r:id="rId9"/>
    <p:sldId id="302" r:id="rId10"/>
    <p:sldId id="303" r:id="rId11"/>
    <p:sldId id="304" r:id="rId12"/>
    <p:sldId id="290" r:id="rId13"/>
    <p:sldId id="305" r:id="rId14"/>
    <p:sldId id="306" r:id="rId15"/>
    <p:sldId id="307" r:id="rId16"/>
    <p:sldId id="308" r:id="rId17"/>
    <p:sldId id="267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F3E"/>
    <a:srgbClr val="FF9900"/>
    <a:srgbClr val="F2F2F2"/>
    <a:srgbClr val="2B81C0"/>
    <a:srgbClr val="ED8B00"/>
    <a:srgbClr val="609FB9"/>
    <a:srgbClr val="CC3300"/>
    <a:srgbClr val="993300"/>
    <a:srgbClr val="F3DFBA"/>
    <a:srgbClr val="584C4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0.svg>
</file>

<file path=ppt/media/image23.svg>
</file>

<file path=ppt/media/image25.svg>
</file>

<file path=ppt/media/image27.sv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B00A10-C65B-4582-B5D4-24A29E5619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7ADB5D-9246-49FD-8A52-BC7A81694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219607-49A7-44A0-8744-F2605B86A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EB094F-0F19-47DC-B51B-F0324814C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EE6869-EE87-4E9C-81A4-4527F3CC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49560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3705B-459D-4F3E-A045-E1002C4A9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1D24FB-0973-4974-95C1-0EAA2F19F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5CC95F-C804-4132-B324-CC89C9638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4A6E3D-A787-454C-B433-9053C18E4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249181-E770-4CD9-8DFE-B3F14F162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24185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1D4F30-672E-42CB-BC78-487C85E72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63BB6D-3767-4A9A-941F-1F229EF67B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D5A74F-43E9-4042-8465-2E14BBB1B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F8E29D-C9F4-40BD-9172-A79654148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2DBFF-BA66-4A86-A706-F4E320684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181677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52FAA5-F5D0-4093-BBA5-CD80C1861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0AD3B9-9C2F-4B29-A060-3E36B915C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D0002E-2305-4EC5-9C5A-A977D7B2E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B18606-F579-48B5-A59B-0C68B0555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75012D-9860-4895-89D8-1CC627E56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33597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8224E2-918D-4F7E-9870-42932F3F1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32F707-391B-49D6-A1A2-15D5A1595C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CFA0D8-69CA-457A-9280-FDF692275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E51D4F-AA80-4C40-91B3-2A022695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CF20F-28B0-42D0-954E-C37AE9775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67215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DE38BB-582C-40A5-8641-6FA0E3D1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ACF9C2-1537-4303-A3CE-16E809F89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7108E2-AF71-4346-8E41-167405037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4CACEB-E99F-48C0-94CB-81909F491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E5645C-0BC9-4D62-B46A-49F23383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086980-6520-4F49-80AD-803A825E4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523517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CE083-FED7-4138-A583-8A5DA71D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C5116A-C564-4B1B-8A1D-3C09ABA31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1FE990-16D9-4DF3-9B27-6E8B85EEA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3B254D-4BB4-4EA0-BCEB-4BC3B036CC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B1520C-6CAF-4CFD-B77A-F0D0AF80B8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D32254-73D8-43C7-BA3A-97157DDEF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F21F92-683C-43D1-9354-D24A7F0DD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FE0F1D-CA62-49E0-9ECA-FB9289CD6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81212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AB11BD-3930-44CB-92AA-B7CA9648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0F70823-BFC8-40FC-B6FC-98003DED0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287337-73E0-468F-ACB2-648D69861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E032DC-0203-4A3B-8DD9-AF3B1B668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88906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57FBA9C-B26A-4FF1-98A8-30536809B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CFE30C-D37B-40AD-BCCF-3CAF1DB08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C845E5-D04C-42C2-B2BF-825CDCC06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65B53D-226B-4CF4-9AC7-BF7890C2F655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74359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F31E8-B379-47A5-9B29-03D429AA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9944B5-5009-475E-8C80-B5CDFC34B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2B0050-989C-465D-8C14-87FA763E4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C38039-8CE2-42CF-9125-A32CA77A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B81404-0B1B-46D9-B801-ED8354EEB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77D291-D604-44A4-A417-9D2C32011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44843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C2B8C-D6A2-433F-90B6-7C5DF57E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6E8BFEA-DF07-4111-838B-712BBC97C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55340A-1375-4D4F-9BDF-9020B20390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66370A-DF48-4C5B-8F1A-14039EF80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64D4D7-7CB6-4133-9EBD-86FDB3CE3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DBE2A0-99D3-4016-B648-751C510E0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53715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525C34-9ABD-4A5F-940A-38C1DF0EA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2BD092-0C79-404B-BCF7-AB6EC679E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061468-CA63-4833-9180-4A0D54D79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C481-D572-4747-A891-2FA4D5DEC8C5}" type="datetimeFigureOut">
              <a:rPr lang="ko-KR" altLang="en-US" smtClean="0"/>
              <a:t>2022-12-23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D4674C-8B1B-47B6-B9B3-D638376214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A7B107-0359-4ED4-B77A-E1274C87B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271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png"/><Relationship Id="rId3" Type="http://schemas.openxmlformats.org/officeDocument/2006/relationships/image" Target="../media/image20.svg"/><Relationship Id="rId12" Type="http://schemas.openxmlformats.org/officeDocument/2006/relationships/image" Target="../media/image8.png"/><Relationship Id="rId7" Type="http://schemas.openxmlformats.org/officeDocument/2006/relationships/image" Target="../media/image23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11" Type="http://schemas.openxmlformats.org/officeDocument/2006/relationships/image" Target="../media/image27.svg"/><Relationship Id="rId4" Type="http://schemas.openxmlformats.org/officeDocument/2006/relationships/image" Target="../media/image7.png"/><Relationship Id="rId9" Type="http://schemas.openxmlformats.org/officeDocument/2006/relationships/image" Target="../media/image25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38321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2CE6D2-4747-4B13-B901-C0D448EC8D84}"/>
              </a:ext>
            </a:extLst>
          </p:cNvPr>
          <p:cNvSpPr txBox="1"/>
          <p:nvPr/>
        </p:nvSpPr>
        <p:spPr>
          <a:xfrm>
            <a:off x="2739151" y="2522298"/>
            <a:ext cx="67136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spc="-3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PC</a:t>
            </a:r>
            <a:r>
              <a:rPr lang="ko-KR" altLang="en-US" sz="6000" b="1" spc="-3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 관리 프로그램</a:t>
            </a:r>
            <a:endParaRPr lang="ko-KR" altLang="en-US" sz="6000" b="1" spc="-3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양쪽 대괄호 5">
            <a:extLst>
              <a:ext uri="{FF2B5EF4-FFF2-40B4-BE49-F238E27FC236}">
                <a16:creationId xmlns:a16="http://schemas.microsoft.com/office/drawing/2014/main" id="{5ADE8F7E-E602-454D-9005-3DC5C24B248D}"/>
              </a:ext>
            </a:extLst>
          </p:cNvPr>
          <p:cNvSpPr/>
          <p:nvPr/>
        </p:nvSpPr>
        <p:spPr>
          <a:xfrm>
            <a:off x="1015538" y="2310910"/>
            <a:ext cx="9566564" cy="1227051"/>
          </a:xfrm>
          <a:prstGeom prst="bracketPair">
            <a:avLst>
              <a:gd name="adj" fmla="val 12122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69640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321B81D-5B70-4AE3-84B0-F5A3D1FDE431}"/>
              </a:ext>
            </a:extLst>
          </p:cNvPr>
          <p:cNvSpPr/>
          <p:nvPr/>
        </p:nvSpPr>
        <p:spPr>
          <a:xfrm>
            <a:off x="7423264" y="956930"/>
            <a:ext cx="4768735" cy="59010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7569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멀티 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스레드를 이용한 실시간 좌석 출력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4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E4EA7-829D-4DEE-94AD-0EAF95AE2F26}"/>
              </a:ext>
            </a:extLst>
          </p:cNvPr>
          <p:cNvSpPr txBox="1"/>
          <p:nvPr/>
        </p:nvSpPr>
        <p:spPr>
          <a:xfrm>
            <a:off x="8922611" y="1351511"/>
            <a:ext cx="17700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300" dirty="0" smtClean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모습</a:t>
            </a:r>
            <a:endParaRPr lang="ko-KR" altLang="en-US" sz="3200" spc="-3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6358311" y="626957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3DFB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View</a:t>
            </a:r>
            <a:endParaRPr lang="ko-KR" altLang="en-US" b="1" dirty="0">
              <a:solidFill>
                <a:srgbClr val="F3DFB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966" y="2396892"/>
            <a:ext cx="1457325" cy="40005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86" y="1351511"/>
            <a:ext cx="5600700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4851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321B81D-5B70-4AE3-84B0-F5A3D1FDE431}"/>
              </a:ext>
            </a:extLst>
          </p:cNvPr>
          <p:cNvSpPr/>
          <p:nvPr/>
        </p:nvSpPr>
        <p:spPr>
          <a:xfrm>
            <a:off x="7423264" y="956930"/>
            <a:ext cx="4768735" cy="59010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7569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멀티 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스레드를 이용한 실시간 좌석 출력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712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4,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E4EA7-829D-4DEE-94AD-0EAF95AE2F26}"/>
              </a:ext>
            </a:extLst>
          </p:cNvPr>
          <p:cNvSpPr txBox="1"/>
          <p:nvPr/>
        </p:nvSpPr>
        <p:spPr>
          <a:xfrm>
            <a:off x="8922611" y="1351511"/>
            <a:ext cx="17700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300" dirty="0" smtClean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모습</a:t>
            </a:r>
            <a:endParaRPr lang="ko-KR" altLang="en-US" sz="3200" spc="-3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6358311" y="6269570"/>
            <a:ext cx="690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3DFB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DAO</a:t>
            </a:r>
            <a:endParaRPr lang="ko-KR" altLang="en-US" b="1" dirty="0">
              <a:solidFill>
                <a:srgbClr val="F3DFB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966" y="2396892"/>
            <a:ext cx="1457325" cy="40005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363692"/>
            <a:ext cx="4695825" cy="8763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6061819" y="2050876"/>
            <a:ext cx="1283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3DFB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Controller</a:t>
            </a:r>
            <a:endParaRPr lang="ko-KR" altLang="en-US" b="1" dirty="0">
              <a:solidFill>
                <a:srgbClr val="F3DFB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57" y="2769605"/>
            <a:ext cx="7067550" cy="3467100"/>
          </a:xfrm>
          <a:prstGeom prst="rect">
            <a:avLst/>
          </a:prstGeom>
        </p:spPr>
      </p:pic>
      <p:cxnSp>
        <p:nvCxnSpPr>
          <p:cNvPr id="19" name="직선 연결선 18"/>
          <p:cNvCxnSpPr/>
          <p:nvPr/>
        </p:nvCxnSpPr>
        <p:spPr>
          <a:xfrm>
            <a:off x="177857" y="2585258"/>
            <a:ext cx="7067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00142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4114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프로젝트 후기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5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0" name="직사각형 239">
            <a:extLst>
              <a:ext uri="{FF2B5EF4-FFF2-40B4-BE49-F238E27FC236}">
                <a16:creationId xmlns:a16="http://schemas.microsoft.com/office/drawing/2014/main" id="{E00B1AA2-B0A3-4A41-B48B-7D1A5D7F933F}"/>
              </a:ext>
            </a:extLst>
          </p:cNvPr>
          <p:cNvSpPr/>
          <p:nvPr/>
        </p:nvSpPr>
        <p:spPr>
          <a:xfrm>
            <a:off x="425302" y="1587148"/>
            <a:ext cx="5513011" cy="21733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1" name="직사각형 240">
            <a:extLst>
              <a:ext uri="{FF2B5EF4-FFF2-40B4-BE49-F238E27FC236}">
                <a16:creationId xmlns:a16="http://schemas.microsoft.com/office/drawing/2014/main" id="{D1209072-1D4E-4DB4-B585-E0F737141DF2}"/>
              </a:ext>
            </a:extLst>
          </p:cNvPr>
          <p:cNvSpPr/>
          <p:nvPr/>
        </p:nvSpPr>
        <p:spPr>
          <a:xfrm>
            <a:off x="6213492" y="1587148"/>
            <a:ext cx="5513011" cy="217334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2" name="직사각형 241">
            <a:extLst>
              <a:ext uri="{FF2B5EF4-FFF2-40B4-BE49-F238E27FC236}">
                <a16:creationId xmlns:a16="http://schemas.microsoft.com/office/drawing/2014/main" id="{DDEF8718-FDD7-47F6-A7B1-7008C04176C4}"/>
              </a:ext>
            </a:extLst>
          </p:cNvPr>
          <p:cNvSpPr/>
          <p:nvPr/>
        </p:nvSpPr>
        <p:spPr>
          <a:xfrm>
            <a:off x="425302" y="3984555"/>
            <a:ext cx="5513011" cy="21733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3" name="직사각형 242">
            <a:extLst>
              <a:ext uri="{FF2B5EF4-FFF2-40B4-BE49-F238E27FC236}">
                <a16:creationId xmlns:a16="http://schemas.microsoft.com/office/drawing/2014/main" id="{54637F28-C91E-4D1A-B131-6119CD701DF0}"/>
              </a:ext>
            </a:extLst>
          </p:cNvPr>
          <p:cNvSpPr/>
          <p:nvPr/>
        </p:nvSpPr>
        <p:spPr>
          <a:xfrm>
            <a:off x="6213492" y="3984555"/>
            <a:ext cx="5513011" cy="2173344"/>
          </a:xfrm>
          <a:prstGeom prst="rect">
            <a:avLst/>
          </a:prstGeom>
          <a:solidFill>
            <a:srgbClr val="F3DF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4" name="직사각형 243">
            <a:extLst>
              <a:ext uri="{FF2B5EF4-FFF2-40B4-BE49-F238E27FC236}">
                <a16:creationId xmlns:a16="http://schemas.microsoft.com/office/drawing/2014/main" id="{4AB1CDD6-6BDE-4A1A-8A15-2473D0C8DC81}"/>
              </a:ext>
            </a:extLst>
          </p:cNvPr>
          <p:cNvSpPr/>
          <p:nvPr/>
        </p:nvSpPr>
        <p:spPr>
          <a:xfrm>
            <a:off x="4752651" y="3202151"/>
            <a:ext cx="1185661" cy="564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8E0217FF-8994-4A8F-8F50-441EC1AD297E}"/>
              </a:ext>
            </a:extLst>
          </p:cNvPr>
          <p:cNvSpPr txBox="1"/>
          <p:nvPr/>
        </p:nvSpPr>
        <p:spPr>
          <a:xfrm>
            <a:off x="4868426" y="3275544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김원종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AB1CDD6-6BDE-4A1A-8A15-2473D0C8DC81}"/>
              </a:ext>
            </a:extLst>
          </p:cNvPr>
          <p:cNvSpPr/>
          <p:nvPr/>
        </p:nvSpPr>
        <p:spPr>
          <a:xfrm>
            <a:off x="6213492" y="3202151"/>
            <a:ext cx="1185661" cy="5583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0217FF-8994-4A8F-8F50-441EC1AD297E}"/>
              </a:ext>
            </a:extLst>
          </p:cNvPr>
          <p:cNvSpPr txBox="1"/>
          <p:nvPr/>
        </p:nvSpPr>
        <p:spPr>
          <a:xfrm>
            <a:off x="6329267" y="328712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고은시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AB1CDD6-6BDE-4A1A-8A15-2473D0C8DC81}"/>
              </a:ext>
            </a:extLst>
          </p:cNvPr>
          <p:cNvSpPr/>
          <p:nvPr/>
        </p:nvSpPr>
        <p:spPr>
          <a:xfrm>
            <a:off x="4752652" y="5593187"/>
            <a:ext cx="1185661" cy="564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E0217FF-8994-4A8F-8F50-441EC1AD297E}"/>
              </a:ext>
            </a:extLst>
          </p:cNvPr>
          <p:cNvSpPr txBox="1"/>
          <p:nvPr/>
        </p:nvSpPr>
        <p:spPr>
          <a:xfrm>
            <a:off x="4868427" y="559318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신지웅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AB1CDD6-6BDE-4A1A-8A15-2473D0C8DC81}"/>
              </a:ext>
            </a:extLst>
          </p:cNvPr>
          <p:cNvSpPr/>
          <p:nvPr/>
        </p:nvSpPr>
        <p:spPr>
          <a:xfrm>
            <a:off x="6213491" y="5593187"/>
            <a:ext cx="1185661" cy="564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0217FF-8994-4A8F-8F50-441EC1AD297E}"/>
              </a:ext>
            </a:extLst>
          </p:cNvPr>
          <p:cNvSpPr txBox="1"/>
          <p:nvPr/>
        </p:nvSpPr>
        <p:spPr>
          <a:xfrm>
            <a:off x="6329267" y="559318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안태섭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39C0DF-2165-4DD1-B5ED-DB084F978251}"/>
              </a:ext>
            </a:extLst>
          </p:cNvPr>
          <p:cNvSpPr txBox="1"/>
          <p:nvPr/>
        </p:nvSpPr>
        <p:spPr>
          <a:xfrm>
            <a:off x="404444" y="3988187"/>
            <a:ext cx="555472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이번 프로젝트는 초기 설계를 최소화 시킨 후에 각 조원이 소화하는 작업량을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고려하여 설계를 확장하며 진행했습니다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 과정에서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DB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구조가 바뀌거나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하나였던 페이지가 분할되는 등의 혼란을 겪으면서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초기 설계에 대한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중요성을 다시 깨달았습니다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또한 정적 메서드와 인스턴스 멤버를 구분하여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사용하는 데 어려움을 겪어서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스스로 모르는 내용을 찾고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다시 학습 해야겠다는 생각을 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39C0DF-2165-4DD1-B5ED-DB084F978251}"/>
              </a:ext>
            </a:extLst>
          </p:cNvPr>
          <p:cNvSpPr txBox="1"/>
          <p:nvPr/>
        </p:nvSpPr>
        <p:spPr>
          <a:xfrm>
            <a:off x="6171777" y="1609361"/>
            <a:ext cx="5641288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MVC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모델을 </a:t>
            </a:r>
            <a:r>
              <a:rPr lang="ko-KR" altLang="en-US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이해하며 흐름을 쫓아가기가 버거웠지만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할 수 있는 것들 부터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천천히 흐름을 </a:t>
            </a:r>
            <a:r>
              <a:rPr lang="ko-KR" altLang="en-US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따라가니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 이해도가 좀 더 높아질 수 있었습니다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메소드를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작성하고 적용시키는 과정에서</a:t>
            </a: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변수나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메소드의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선언과 호출 위치가 매우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중요하다는 </a:t>
            </a:r>
            <a:r>
              <a:rPr lang="ko-KR" altLang="en-US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걸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알았습니다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또한 수업 때 다루지는 않았지만 정규표현식을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  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적용해 유효성 검사를 구현했다는 점에서 만족스러웠습니다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39C0DF-2165-4DD1-B5ED-DB084F978251}"/>
              </a:ext>
            </a:extLst>
          </p:cNvPr>
          <p:cNvSpPr txBox="1"/>
          <p:nvPr/>
        </p:nvSpPr>
        <p:spPr>
          <a:xfrm>
            <a:off x="425301" y="1555919"/>
            <a:ext cx="5347039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이해하고 있다고 생각한 </a:t>
            </a: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MVC</a:t>
            </a:r>
            <a:r>
              <a:rPr lang="ko-KR" altLang="en-US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 흐름을 이번에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다양하게 적용시키면서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이해와 익숙함의 차이를 되새길 수 있었고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다시금 이해하려 노력하며 한걸음 더 나아갈 수 있었습니다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새로운 개념들을 적용하는 것도 좋지만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알고있던 것들도 팀원들의 생각에 비춰 바라보면 또 다른 시선과 생각을 얻을 수 있다고 느꼈고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앞으로의 팀 프로젝트에서도 스스로의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생각에 갇히기 보다 생각을 공유하며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발전시켜야겠다고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생각했습니다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39C0DF-2165-4DD1-B5ED-DB084F978251}"/>
              </a:ext>
            </a:extLst>
          </p:cNvPr>
          <p:cNvSpPr txBox="1"/>
          <p:nvPr/>
        </p:nvSpPr>
        <p:spPr>
          <a:xfrm>
            <a:off x="6138525" y="3910410"/>
            <a:ext cx="576792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지난번과 이번의 팀 프로젝트를 통해 스스로의 부족한 부분을 팀원들과의 소통</a:t>
            </a:r>
            <a:endParaRPr lang="en-US" altLang="ko-KR" sz="1400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통해 채워갈 수 있다고 느꼈습니다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이번 프로젝트에서는  지속적으로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MVC</a:t>
            </a: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모델을 사용하면서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내가 작성한 코드와 팀원들의 코드를 비교하며 해당 모델에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대한 이해도가 더 높아졌다고 느껴졌습니다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그리고 데이터베이스의 정보를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멀티스레드를 사용해서 실시간으로 출력하면서 학습 한 내용을 새롭게 활용할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 있다는 자신감을 얻었고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문제가 발생했을 때 검색을 통해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스스로 문제를 해결할 수 있다는 자신감을 얻었습니다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78764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7599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실행 영상</a:t>
            </a:r>
            <a:r>
              <a:rPr lang="en-US" altLang="ko-KR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-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회원가입</a:t>
            </a:r>
            <a:r>
              <a:rPr lang="en-US" altLang="ko-KR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(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유효성 검사</a:t>
            </a:r>
            <a:r>
              <a:rPr lang="en-US" altLang="ko-KR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6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39C0DF-2165-4DD1-B5ED-DB084F978251}"/>
              </a:ext>
            </a:extLst>
          </p:cNvPr>
          <p:cNvSpPr txBox="1"/>
          <p:nvPr/>
        </p:nvSpPr>
        <p:spPr>
          <a:xfrm>
            <a:off x="6138525" y="3910410"/>
            <a:ext cx="576792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지난번과 이번의 팀 프로젝트를 통해 스스로의 부족한 부분을 팀원들과의 소통</a:t>
            </a:r>
            <a:endParaRPr lang="en-US" altLang="ko-KR" sz="1400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통해 채워갈 수 있다고 느꼈습니다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이번 프로젝트에서는  지속적으로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MVC</a:t>
            </a: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모델을 사용하면서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내가 작성한 코드와 팀원들의 코드를 비교하며 해당 모델에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대한 이해도가 더 높아졌다고 느껴졌습니다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그리고 데이터베이스의 정보를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멀티스레드를 사용해서 실시간으로 출력하면서 학습 한 내용을 새롭게 활용할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 있다는 자신감을 얻었고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문제가 발생했을 때 검색을 통해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스스로 문제를 해결할 수 있다는 자신감을 얻었습니다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회원가입 기능 [ 유효성 검사 ]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24635" y="1698612"/>
            <a:ext cx="46863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8783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6540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실행 영상</a:t>
            </a:r>
            <a:r>
              <a:rPr lang="en-US" altLang="ko-KR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-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회원 요금 충전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6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39C0DF-2165-4DD1-B5ED-DB084F978251}"/>
              </a:ext>
            </a:extLst>
          </p:cNvPr>
          <p:cNvSpPr txBox="1"/>
          <p:nvPr/>
        </p:nvSpPr>
        <p:spPr>
          <a:xfrm>
            <a:off x="6138525" y="3910410"/>
            <a:ext cx="576792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지난번과 이번의 팀 프로젝트를 통해 스스로의 부족한 부분을 팀원들과의 소통</a:t>
            </a:r>
            <a:endParaRPr lang="en-US" altLang="ko-KR" sz="1400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통해 채워갈 수 있다고 느꼈습니다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이번 프로젝트에서는  지속적으로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MVC</a:t>
            </a: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모델을 사용하면서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내가 작성한 코드와 팀원들의 코드를 비교하며 해당 모델에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대한 이해도가 더 높아졌다고 느껴졌습니다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그리고 데이터베이스의 정보를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멀티스레드를 사용해서 실시간으로 출력하면서 학습 한 내용을 새롭게 활용할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 있다는 자신감을 얻었고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문제가 발생했을 때 검색을 통해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스스로 문제를 해결할 수 있다는 자신감을 얻었습니다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회원 요금충전 및 관리자 요금 회원검색 기능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07991" y="1400175"/>
            <a:ext cx="57150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34640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674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실행 영상</a:t>
            </a:r>
            <a:r>
              <a:rPr lang="en-US" altLang="ko-KR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-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실시간 좌석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6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39C0DF-2165-4DD1-B5ED-DB084F978251}"/>
              </a:ext>
            </a:extLst>
          </p:cNvPr>
          <p:cNvSpPr txBox="1"/>
          <p:nvPr/>
        </p:nvSpPr>
        <p:spPr>
          <a:xfrm>
            <a:off x="6138525" y="3910410"/>
            <a:ext cx="576792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지난번과 이번의 팀 프로젝트를 통해 스스로의 부족한 부분을 팀원들과의 소통</a:t>
            </a:r>
            <a:endParaRPr lang="en-US" altLang="ko-KR" sz="1400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통해 채워갈 수 있다고 느꼈습니다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이번 프로젝트에서는  지속적으로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MVC</a:t>
            </a: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모델을 사용하면서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내가 작성한 코드와 팀원들의 코드를 비교하며 해당 모델에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대한 이해도가 더 높아졌다고 느껴졌습니다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그리고 데이터베이스의 정보를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멀티스레드를 사용해서 실시간으로 출력하면서 학습 한 내용을 새롭게 활용할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 있다는 자신감을 얻었고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문제가 발생했을 때 검색을 통해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스스로 문제를 해결할 수 있다는 자신감을 얻었습니다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실시간 좌석처리 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4306" y="1279512"/>
            <a:ext cx="6400800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89542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7310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실행 영상</a:t>
            </a:r>
            <a:r>
              <a:rPr lang="en-US" altLang="ko-KR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-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실시간 시간 감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소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6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39C0DF-2165-4DD1-B5ED-DB084F978251}"/>
              </a:ext>
            </a:extLst>
          </p:cNvPr>
          <p:cNvSpPr txBox="1"/>
          <p:nvPr/>
        </p:nvSpPr>
        <p:spPr>
          <a:xfrm>
            <a:off x="6138525" y="3910410"/>
            <a:ext cx="576792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지난번과 이번의 팀 프로젝트를 통해 스스로의 부족한 부분을 팀원들과의 소통</a:t>
            </a:r>
            <a:endParaRPr lang="en-US" altLang="ko-KR" sz="1400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통해 채워갈 수 있다고 느꼈습니다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이번 프로젝트에서는  지속적으로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MVC</a:t>
            </a: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모델을 사용하면서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내가 작성한 코드와 팀원들의 코드를 비교하며 해당 모델에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대한 이해도가 더 높아졌다고 느껴졌습니다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그리고 데이터베이스의 정보를 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멀티스레드를 사용해서 실시간으로 출력하면서 학습 한 내용을 새롭게 활용할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 있다는 자신감을 얻었고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문제가 발생했을 때 검색을 통해</a:t>
            </a: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스스로 문제를 해결할 수 있다는 자신감을 얻었습니다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spc="-15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실시간 시간 감소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2439" y="1279512"/>
            <a:ext cx="4572000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33835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AD3CEB3-DF40-4E15-BE4F-B1699EF77E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6B4891-F735-4F6E-8651-1E6F56C7C58A}"/>
              </a:ext>
            </a:extLst>
          </p:cNvPr>
          <p:cNvSpPr txBox="1"/>
          <p:nvPr/>
        </p:nvSpPr>
        <p:spPr>
          <a:xfrm>
            <a:off x="4410282" y="2705725"/>
            <a:ext cx="33714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b="1" spc="600" dirty="0">
                <a:solidFill>
                  <a:srgbClr val="3D3D3D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Q&amp;A</a:t>
            </a:r>
            <a:endParaRPr lang="ko-KR" altLang="en-US" sz="8800" b="1" spc="600" dirty="0">
              <a:solidFill>
                <a:srgbClr val="3D3D3D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414505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470470C-C148-4468-8A9A-F56A9CD760C9}"/>
              </a:ext>
            </a:extLst>
          </p:cNvPr>
          <p:cNvCxnSpPr>
            <a:cxnSpLocks/>
          </p:cNvCxnSpPr>
          <p:nvPr/>
        </p:nvCxnSpPr>
        <p:spPr>
          <a:xfrm>
            <a:off x="762000" y="1432560"/>
            <a:ext cx="68580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C6CB969-1120-4C8A-9253-B5098F5D1224}"/>
              </a:ext>
            </a:extLst>
          </p:cNvPr>
          <p:cNvSpPr txBox="1"/>
          <p:nvPr/>
        </p:nvSpPr>
        <p:spPr>
          <a:xfrm>
            <a:off x="690880" y="497840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목차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2C274AC-A7F1-434D-8B65-FC226691A153}"/>
              </a:ext>
            </a:extLst>
          </p:cNvPr>
          <p:cNvGrpSpPr/>
          <p:nvPr/>
        </p:nvGrpSpPr>
        <p:grpSpPr>
          <a:xfrm>
            <a:off x="1975899" y="2832691"/>
            <a:ext cx="1628507" cy="584775"/>
            <a:chOff x="762000" y="1863785"/>
            <a:chExt cx="1628507" cy="584775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ED28F61-1A51-429D-A459-3D5A9F641085}"/>
                </a:ext>
              </a:extLst>
            </p:cNvPr>
            <p:cNvGrpSpPr/>
            <p:nvPr/>
          </p:nvGrpSpPr>
          <p:grpSpPr>
            <a:xfrm>
              <a:off x="762000" y="1863785"/>
              <a:ext cx="558800" cy="584775"/>
              <a:chOff x="762000" y="1863785"/>
              <a:chExt cx="558800" cy="584775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97F0557-9BD7-4D9D-B468-B80C2650A1E8}"/>
                  </a:ext>
                </a:extLst>
              </p:cNvPr>
              <p:cNvSpPr/>
              <p:nvPr/>
            </p:nvSpPr>
            <p:spPr>
              <a:xfrm>
                <a:off x="762000" y="1889760"/>
                <a:ext cx="558800" cy="558800"/>
              </a:xfrm>
              <a:prstGeom prst="rect">
                <a:avLst/>
              </a:prstGeom>
              <a:solidFill>
                <a:srgbClr val="A197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40CE47E-55AC-4E84-BE5D-798F3A039D94}"/>
                  </a:ext>
                </a:extLst>
              </p:cNvPr>
              <p:cNvSpPr txBox="1"/>
              <p:nvPr/>
            </p:nvSpPr>
            <p:spPr>
              <a:xfrm>
                <a:off x="833082" y="1863785"/>
                <a:ext cx="4122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 smtClean="0">
                    <a:solidFill>
                      <a:schemeClr val="accent1"/>
                    </a:solidFill>
                  </a:rPr>
                  <a:t>2</a:t>
                </a:r>
                <a:endParaRPr lang="ko-KR" altLang="en-US" sz="3200" b="1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25649D-112D-4C51-95D6-E20B65A6C2FC}"/>
                </a:ext>
              </a:extLst>
            </p:cNvPr>
            <p:cNvSpPr txBox="1"/>
            <p:nvPr/>
          </p:nvSpPr>
          <p:spPr>
            <a:xfrm>
              <a:off x="1564640" y="1894265"/>
              <a:ext cx="8258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일정</a:t>
              </a:r>
              <a:endParaRPr lang="ko-KR" altLang="en-US" sz="2800" spc="-300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96BE8EC-E699-4257-94A7-EC70EB7827E6}"/>
              </a:ext>
            </a:extLst>
          </p:cNvPr>
          <p:cNvGrpSpPr/>
          <p:nvPr/>
        </p:nvGrpSpPr>
        <p:grpSpPr>
          <a:xfrm>
            <a:off x="1975899" y="3733350"/>
            <a:ext cx="2330622" cy="584775"/>
            <a:chOff x="762000" y="1863785"/>
            <a:chExt cx="2330622" cy="58477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CC6F0045-D553-426D-9038-943222D65674}"/>
                </a:ext>
              </a:extLst>
            </p:cNvPr>
            <p:cNvGrpSpPr/>
            <p:nvPr/>
          </p:nvGrpSpPr>
          <p:grpSpPr>
            <a:xfrm>
              <a:off x="762000" y="1863785"/>
              <a:ext cx="558800" cy="584775"/>
              <a:chOff x="762000" y="1863785"/>
              <a:chExt cx="558800" cy="584775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1EAD84B-7396-4397-BCFD-C30B22CCCB43}"/>
                  </a:ext>
                </a:extLst>
              </p:cNvPr>
              <p:cNvSpPr/>
              <p:nvPr/>
            </p:nvSpPr>
            <p:spPr>
              <a:xfrm>
                <a:off x="762000" y="1889760"/>
                <a:ext cx="558800" cy="558800"/>
              </a:xfrm>
              <a:prstGeom prst="rect">
                <a:avLst/>
              </a:prstGeom>
              <a:solidFill>
                <a:srgbClr val="A197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CB3EDE5-1E6A-432C-8487-05EB221B7AD9}"/>
                  </a:ext>
                </a:extLst>
              </p:cNvPr>
              <p:cNvSpPr txBox="1"/>
              <p:nvPr/>
            </p:nvSpPr>
            <p:spPr>
              <a:xfrm>
                <a:off x="833082" y="1863785"/>
                <a:ext cx="4122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 smtClean="0">
                    <a:solidFill>
                      <a:schemeClr val="accent1"/>
                    </a:solidFill>
                  </a:rPr>
                  <a:t>3	</a:t>
                </a:r>
                <a:endParaRPr lang="ko-KR" altLang="en-US" sz="3200" b="1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8B03935-0B53-4F02-9707-BA4BD9B44115}"/>
                </a:ext>
              </a:extLst>
            </p:cNvPr>
            <p:cNvSpPr txBox="1"/>
            <p:nvPr/>
          </p:nvSpPr>
          <p:spPr>
            <a:xfrm>
              <a:off x="1564640" y="1894265"/>
              <a:ext cx="152798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팀원 소개</a:t>
              </a:r>
              <a:endParaRPr lang="ko-KR" altLang="en-US" sz="2800" spc="-300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96342F4-C3BD-4B6C-A776-D333B5B788D0}"/>
              </a:ext>
            </a:extLst>
          </p:cNvPr>
          <p:cNvGrpSpPr/>
          <p:nvPr/>
        </p:nvGrpSpPr>
        <p:grpSpPr>
          <a:xfrm>
            <a:off x="1975899" y="4683884"/>
            <a:ext cx="2330622" cy="584775"/>
            <a:chOff x="762000" y="1863785"/>
            <a:chExt cx="2330622" cy="584775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1D172D2C-CA5B-4376-B2C2-832A7F64DF96}"/>
                </a:ext>
              </a:extLst>
            </p:cNvPr>
            <p:cNvGrpSpPr/>
            <p:nvPr/>
          </p:nvGrpSpPr>
          <p:grpSpPr>
            <a:xfrm>
              <a:off x="762000" y="1863785"/>
              <a:ext cx="558800" cy="584775"/>
              <a:chOff x="762000" y="1863785"/>
              <a:chExt cx="558800" cy="584775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0E2E27A1-1C72-4D34-A0AE-2F196BD63C4C}"/>
                  </a:ext>
                </a:extLst>
              </p:cNvPr>
              <p:cNvSpPr/>
              <p:nvPr/>
            </p:nvSpPr>
            <p:spPr>
              <a:xfrm>
                <a:off x="762000" y="1889760"/>
                <a:ext cx="558800" cy="558800"/>
              </a:xfrm>
              <a:prstGeom prst="rect">
                <a:avLst/>
              </a:prstGeom>
              <a:solidFill>
                <a:srgbClr val="A197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2E8A70C-BDC5-4BDC-A295-87B306241E71}"/>
                  </a:ext>
                </a:extLst>
              </p:cNvPr>
              <p:cNvSpPr txBox="1"/>
              <p:nvPr/>
            </p:nvSpPr>
            <p:spPr>
              <a:xfrm>
                <a:off x="833082" y="1863785"/>
                <a:ext cx="4122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1"/>
                    </a:solidFill>
                  </a:rPr>
                  <a:t>4</a:t>
                </a:r>
                <a:endParaRPr lang="ko-KR" altLang="en-US" sz="3200" b="1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C463DC6-C5E7-41DA-9E6D-1F7700ABCA96}"/>
                </a:ext>
              </a:extLst>
            </p:cNvPr>
            <p:cNvSpPr txBox="1"/>
            <p:nvPr/>
          </p:nvSpPr>
          <p:spPr>
            <a:xfrm>
              <a:off x="1564640" y="1894265"/>
              <a:ext cx="152798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코드 구성</a:t>
              </a:r>
              <a:endParaRPr lang="ko-KR" altLang="en-US" sz="2800" spc="-300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0869F6F-4446-4062-AC7B-CF8940A3CE01}"/>
              </a:ext>
            </a:extLst>
          </p:cNvPr>
          <p:cNvGrpSpPr/>
          <p:nvPr/>
        </p:nvGrpSpPr>
        <p:grpSpPr>
          <a:xfrm>
            <a:off x="1975899" y="5609478"/>
            <a:ext cx="2971824" cy="584775"/>
            <a:chOff x="762000" y="1863785"/>
            <a:chExt cx="2971824" cy="584775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2882E21A-5539-482E-A91F-0AD14684AEF6}"/>
                </a:ext>
              </a:extLst>
            </p:cNvPr>
            <p:cNvGrpSpPr/>
            <p:nvPr/>
          </p:nvGrpSpPr>
          <p:grpSpPr>
            <a:xfrm>
              <a:off x="762000" y="1863785"/>
              <a:ext cx="558800" cy="584775"/>
              <a:chOff x="762000" y="1863785"/>
              <a:chExt cx="558800" cy="584775"/>
            </a:xfrm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160786BA-13AA-476B-B040-7CD857AA749D}"/>
                  </a:ext>
                </a:extLst>
              </p:cNvPr>
              <p:cNvSpPr/>
              <p:nvPr/>
            </p:nvSpPr>
            <p:spPr>
              <a:xfrm>
                <a:off x="762000" y="1889760"/>
                <a:ext cx="558800" cy="558800"/>
              </a:xfrm>
              <a:prstGeom prst="rect">
                <a:avLst/>
              </a:prstGeom>
              <a:solidFill>
                <a:srgbClr val="A197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C273E6C-7B67-4B1D-9866-2A9D37E7690A}"/>
                  </a:ext>
                </a:extLst>
              </p:cNvPr>
              <p:cNvSpPr txBox="1"/>
              <p:nvPr/>
            </p:nvSpPr>
            <p:spPr>
              <a:xfrm>
                <a:off x="833082" y="1863785"/>
                <a:ext cx="4122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 smtClean="0">
                    <a:solidFill>
                      <a:schemeClr val="accent1"/>
                    </a:solidFill>
                  </a:rPr>
                  <a:t>5</a:t>
                </a:r>
                <a:endParaRPr lang="ko-KR" altLang="en-US" sz="3200" b="1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C3697E1-CB99-45AC-AA1F-448C95570758}"/>
                </a:ext>
              </a:extLst>
            </p:cNvPr>
            <p:cNvSpPr txBox="1"/>
            <p:nvPr/>
          </p:nvSpPr>
          <p:spPr>
            <a:xfrm>
              <a:off x="1564640" y="1894265"/>
              <a:ext cx="21691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프로젝트 후기</a:t>
              </a:r>
              <a:endParaRPr lang="ko-KR" altLang="en-US" sz="2800" spc="-300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0869F6F-4446-4062-AC7B-CF8940A3CE01}"/>
              </a:ext>
            </a:extLst>
          </p:cNvPr>
          <p:cNvGrpSpPr/>
          <p:nvPr/>
        </p:nvGrpSpPr>
        <p:grpSpPr>
          <a:xfrm>
            <a:off x="1986980" y="1913089"/>
            <a:ext cx="1628507" cy="584775"/>
            <a:chOff x="762000" y="1863785"/>
            <a:chExt cx="1628507" cy="584775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882E21A-5539-482E-A91F-0AD14684AEF6}"/>
                </a:ext>
              </a:extLst>
            </p:cNvPr>
            <p:cNvGrpSpPr/>
            <p:nvPr/>
          </p:nvGrpSpPr>
          <p:grpSpPr>
            <a:xfrm>
              <a:off x="762000" y="1863785"/>
              <a:ext cx="558800" cy="584775"/>
              <a:chOff x="762000" y="1863785"/>
              <a:chExt cx="558800" cy="584775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160786BA-13AA-476B-B040-7CD857AA749D}"/>
                  </a:ext>
                </a:extLst>
              </p:cNvPr>
              <p:cNvSpPr/>
              <p:nvPr/>
            </p:nvSpPr>
            <p:spPr>
              <a:xfrm>
                <a:off x="762000" y="1889760"/>
                <a:ext cx="558800" cy="558800"/>
              </a:xfrm>
              <a:prstGeom prst="rect">
                <a:avLst/>
              </a:prstGeom>
              <a:solidFill>
                <a:srgbClr val="A197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C273E6C-7B67-4B1D-9866-2A9D37E7690A}"/>
                  </a:ext>
                </a:extLst>
              </p:cNvPr>
              <p:cNvSpPr txBox="1"/>
              <p:nvPr/>
            </p:nvSpPr>
            <p:spPr>
              <a:xfrm>
                <a:off x="833082" y="1863785"/>
                <a:ext cx="4122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1"/>
                    </a:solidFill>
                  </a:rPr>
                  <a:t>1</a:t>
                </a:r>
                <a:endParaRPr lang="ko-KR" altLang="en-US" sz="3200" b="1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C3697E1-CB99-45AC-AA1F-448C95570758}"/>
                </a:ext>
              </a:extLst>
            </p:cNvPr>
            <p:cNvSpPr txBox="1"/>
            <p:nvPr/>
          </p:nvSpPr>
          <p:spPr>
            <a:xfrm>
              <a:off x="1564640" y="1894265"/>
              <a:ext cx="8258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개요</a:t>
              </a:r>
              <a:endParaRPr lang="ko-KR" altLang="en-US" sz="2800" spc="-300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067211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4114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주제 선정 기준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1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5D8363D-6514-4DB2-BDD2-1FB3409EAFAC}"/>
              </a:ext>
            </a:extLst>
          </p:cNvPr>
          <p:cNvSpPr/>
          <p:nvPr/>
        </p:nvSpPr>
        <p:spPr>
          <a:xfrm>
            <a:off x="967236" y="1908073"/>
            <a:ext cx="1033103" cy="9233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B0FB678-E449-4093-AFAF-B8E362066DA3}"/>
              </a:ext>
            </a:extLst>
          </p:cNvPr>
          <p:cNvSpPr/>
          <p:nvPr/>
        </p:nvSpPr>
        <p:spPr>
          <a:xfrm>
            <a:off x="2152739" y="1908073"/>
            <a:ext cx="9072025" cy="9233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496737-B53C-4A7C-8E1A-C909542D5988}"/>
              </a:ext>
            </a:extLst>
          </p:cNvPr>
          <p:cNvSpPr txBox="1"/>
          <p:nvPr/>
        </p:nvSpPr>
        <p:spPr>
          <a:xfrm>
            <a:off x="1245581" y="2006528"/>
            <a:ext cx="476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26E71B-04CF-438E-A3E4-B1D3E30553A1}"/>
              </a:ext>
            </a:extLst>
          </p:cNvPr>
          <p:cNvSpPr txBox="1"/>
          <p:nvPr/>
        </p:nvSpPr>
        <p:spPr>
          <a:xfrm>
            <a:off x="2374263" y="2136778"/>
            <a:ext cx="74655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smtClean="0">
                <a:solidFill>
                  <a:schemeClr val="bg1"/>
                </a:solidFill>
                <a:latin typeface="+mj-ea"/>
                <a:ea typeface="+mj-ea"/>
              </a:rPr>
              <a:t>단위 기간 동안 학습한 내용</a:t>
            </a:r>
            <a:r>
              <a:rPr lang="en-US" altLang="ko-KR" sz="2400" spc="-150" dirty="0" smtClean="0">
                <a:solidFill>
                  <a:schemeClr val="bg1"/>
                </a:solidFill>
                <a:latin typeface="+mj-ea"/>
                <a:ea typeface="+mj-ea"/>
              </a:rPr>
              <a:t>(JAVA/SQL)</a:t>
            </a:r>
            <a:r>
              <a:rPr lang="ko-KR" altLang="en-US" sz="2400" spc="-150" dirty="0" smtClean="0">
                <a:solidFill>
                  <a:schemeClr val="bg1"/>
                </a:solidFill>
                <a:latin typeface="+mj-ea"/>
                <a:ea typeface="+mj-ea"/>
              </a:rPr>
              <a:t>을 활용할 수 있다</a:t>
            </a:r>
            <a:endParaRPr lang="ko-KR" altLang="en-US" sz="2400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6C0097-8B77-4E38-B2A9-B87B26820A80}"/>
              </a:ext>
            </a:extLst>
          </p:cNvPr>
          <p:cNvSpPr/>
          <p:nvPr/>
        </p:nvSpPr>
        <p:spPr>
          <a:xfrm>
            <a:off x="967236" y="3301617"/>
            <a:ext cx="1033103" cy="9233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B27BB93-8640-4DBC-875B-462B74D13B7A}"/>
              </a:ext>
            </a:extLst>
          </p:cNvPr>
          <p:cNvSpPr/>
          <p:nvPr/>
        </p:nvSpPr>
        <p:spPr>
          <a:xfrm>
            <a:off x="2152739" y="3301617"/>
            <a:ext cx="9072025" cy="9233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69B547-6B49-409E-B26D-FAED0463BCDC}"/>
              </a:ext>
            </a:extLst>
          </p:cNvPr>
          <p:cNvSpPr txBox="1"/>
          <p:nvPr/>
        </p:nvSpPr>
        <p:spPr>
          <a:xfrm>
            <a:off x="1245581" y="3400072"/>
            <a:ext cx="476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2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0224253-CAF4-42CA-987C-40FF4F0F80DE}"/>
              </a:ext>
            </a:extLst>
          </p:cNvPr>
          <p:cNvSpPr/>
          <p:nvPr/>
        </p:nvSpPr>
        <p:spPr>
          <a:xfrm>
            <a:off x="967236" y="4695161"/>
            <a:ext cx="1033103" cy="92333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61AB56B-6D3B-4157-B417-A077B0CE792A}"/>
              </a:ext>
            </a:extLst>
          </p:cNvPr>
          <p:cNvSpPr/>
          <p:nvPr/>
        </p:nvSpPr>
        <p:spPr>
          <a:xfrm>
            <a:off x="2152739" y="4695161"/>
            <a:ext cx="9072025" cy="92333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967A8D-1CB8-4452-B93B-219D088A66FD}"/>
              </a:ext>
            </a:extLst>
          </p:cNvPr>
          <p:cNvSpPr txBox="1"/>
          <p:nvPr/>
        </p:nvSpPr>
        <p:spPr>
          <a:xfrm>
            <a:off x="1245581" y="4793616"/>
            <a:ext cx="476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2">
                    <a:lumMod val="75000"/>
                  </a:schemeClr>
                </a:solidFill>
              </a:rPr>
              <a:t>3</a:t>
            </a:r>
            <a:endParaRPr lang="ko-KR" altLang="en-US" sz="4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26E71B-04CF-438E-A3E4-B1D3E30553A1}"/>
              </a:ext>
            </a:extLst>
          </p:cNvPr>
          <p:cNvSpPr txBox="1"/>
          <p:nvPr/>
        </p:nvSpPr>
        <p:spPr>
          <a:xfrm>
            <a:off x="2360409" y="3511150"/>
            <a:ext cx="8462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smtClean="0">
                <a:solidFill>
                  <a:schemeClr val="bg1"/>
                </a:solidFill>
                <a:latin typeface="+mj-ea"/>
                <a:ea typeface="+mj-ea"/>
              </a:rPr>
              <a:t>추후 학습하는 내용들을 통해 지속적으로 수정</a:t>
            </a:r>
            <a:r>
              <a:rPr lang="en-US" altLang="ko-KR" sz="2400" spc="-150" dirty="0" smtClean="0">
                <a:solidFill>
                  <a:schemeClr val="bg1"/>
                </a:solidFill>
                <a:latin typeface="+mj-ea"/>
                <a:ea typeface="+mj-ea"/>
              </a:rPr>
              <a:t>/</a:t>
            </a:r>
            <a:r>
              <a:rPr lang="ko-KR" altLang="en-US" sz="2400" spc="-150" dirty="0" smtClean="0">
                <a:solidFill>
                  <a:schemeClr val="bg1"/>
                </a:solidFill>
                <a:latin typeface="+mj-ea"/>
                <a:ea typeface="+mj-ea"/>
              </a:rPr>
              <a:t>발전 시킬 수 있다</a:t>
            </a:r>
            <a:endParaRPr lang="ko-KR" altLang="en-US" sz="2400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26E71B-04CF-438E-A3E4-B1D3E30553A1}"/>
              </a:ext>
            </a:extLst>
          </p:cNvPr>
          <p:cNvSpPr txBox="1"/>
          <p:nvPr/>
        </p:nvSpPr>
        <p:spPr>
          <a:xfrm>
            <a:off x="2363178" y="4918774"/>
            <a:ext cx="6705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smtClean="0">
                <a:solidFill>
                  <a:srgbClr val="584C46"/>
                </a:solidFill>
                <a:latin typeface="+mj-ea"/>
                <a:ea typeface="+mj-ea"/>
              </a:rPr>
              <a:t>실제 상업 모델을 참고하여</a:t>
            </a:r>
            <a:r>
              <a:rPr lang="en-US" altLang="ko-KR" sz="2400" spc="-150" dirty="0" smtClean="0">
                <a:solidFill>
                  <a:srgbClr val="584C46"/>
                </a:solidFill>
                <a:latin typeface="+mj-ea"/>
                <a:ea typeface="+mj-ea"/>
              </a:rPr>
              <a:t>, </a:t>
            </a:r>
            <a:r>
              <a:rPr lang="ko-KR" altLang="en-US" sz="2400" spc="-150" dirty="0" smtClean="0">
                <a:solidFill>
                  <a:srgbClr val="584C46"/>
                </a:solidFill>
                <a:latin typeface="+mj-ea"/>
                <a:ea typeface="+mj-ea"/>
              </a:rPr>
              <a:t>실용성을 가질 수 있다</a:t>
            </a:r>
            <a:r>
              <a:rPr lang="en-US" altLang="ko-KR" sz="2400" spc="-150" dirty="0" smtClean="0">
                <a:solidFill>
                  <a:srgbClr val="584C46"/>
                </a:solidFill>
                <a:latin typeface="+mj-ea"/>
                <a:ea typeface="+mj-ea"/>
              </a:rPr>
              <a:t>.</a:t>
            </a:r>
            <a:endParaRPr lang="ko-KR" altLang="en-US" sz="2400" spc="-150" dirty="0">
              <a:solidFill>
                <a:srgbClr val="584C4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484267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4114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개발 환경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1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55" name="타원 354">
            <a:extLst>
              <a:ext uri="{FF2B5EF4-FFF2-40B4-BE49-F238E27FC236}">
                <a16:creationId xmlns:a16="http://schemas.microsoft.com/office/drawing/2014/main" id="{7CDE0A1A-DE78-4D0C-BC0E-B968963EF3C6}"/>
              </a:ext>
            </a:extLst>
          </p:cNvPr>
          <p:cNvSpPr/>
          <p:nvPr/>
        </p:nvSpPr>
        <p:spPr>
          <a:xfrm>
            <a:off x="789952" y="1526379"/>
            <a:ext cx="2160000" cy="2160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D496B7C0-05E0-4B37-A814-C79BDBE19C16}"/>
              </a:ext>
            </a:extLst>
          </p:cNvPr>
          <p:cNvSpPr txBox="1"/>
          <p:nvPr/>
        </p:nvSpPr>
        <p:spPr>
          <a:xfrm>
            <a:off x="1293320" y="2313991"/>
            <a:ext cx="115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rgbClr val="2B81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JAVA</a:t>
            </a:r>
            <a:endParaRPr lang="ko-KR" altLang="en-US" sz="3200" b="1" dirty="0">
              <a:solidFill>
                <a:srgbClr val="2B81C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CDE0A1A-DE78-4D0C-BC0E-B968963EF3C6}"/>
              </a:ext>
            </a:extLst>
          </p:cNvPr>
          <p:cNvSpPr/>
          <p:nvPr/>
        </p:nvSpPr>
        <p:spPr>
          <a:xfrm>
            <a:off x="8948036" y="1526380"/>
            <a:ext cx="2160000" cy="2160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496B7C0-05E0-4B37-A814-C79BDBE19C16}"/>
              </a:ext>
            </a:extLst>
          </p:cNvPr>
          <p:cNvSpPr txBox="1"/>
          <p:nvPr/>
        </p:nvSpPr>
        <p:spPr>
          <a:xfrm>
            <a:off x="9474936" y="2313992"/>
            <a:ext cx="11062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rgbClr val="232F3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AWS</a:t>
            </a:r>
            <a:endParaRPr lang="ko-KR" altLang="en-US" sz="3200" b="1" dirty="0">
              <a:solidFill>
                <a:srgbClr val="232F3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7CDE0A1A-DE78-4D0C-BC0E-B968963EF3C6}"/>
              </a:ext>
            </a:extLst>
          </p:cNvPr>
          <p:cNvSpPr/>
          <p:nvPr/>
        </p:nvSpPr>
        <p:spPr>
          <a:xfrm>
            <a:off x="4868994" y="1526379"/>
            <a:ext cx="2160000" cy="216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96B7C0-05E0-4B37-A814-C79BDBE19C16}"/>
              </a:ext>
            </a:extLst>
          </p:cNvPr>
          <p:cNvSpPr txBox="1"/>
          <p:nvPr/>
        </p:nvSpPr>
        <p:spPr>
          <a:xfrm>
            <a:off x="5156148" y="2313991"/>
            <a:ext cx="15856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rgbClr val="609FB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MY</a:t>
            </a:r>
            <a:r>
              <a:rPr lang="en-US" altLang="ko-KR" sz="3200" b="1" dirty="0" smtClean="0">
                <a:solidFill>
                  <a:srgbClr val="ED8B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SQL</a:t>
            </a:r>
            <a:r>
              <a:rPr lang="en-US" altLang="ko-KR" sz="32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0893" y="4108252"/>
            <a:ext cx="4114286" cy="2160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1268" y="4025125"/>
            <a:ext cx="4302440" cy="2160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816" y="4108252"/>
            <a:ext cx="3062367" cy="2160000"/>
          </a:xfrm>
          <a:prstGeom prst="rect">
            <a:avLst/>
          </a:prstGeom>
        </p:spPr>
      </p:pic>
      <p:sp>
        <p:nvSpPr>
          <p:cNvPr id="5" name="왼쪽/오른쪽 화살표 4"/>
          <p:cNvSpPr/>
          <p:nvPr/>
        </p:nvSpPr>
        <p:spPr>
          <a:xfrm>
            <a:off x="3200400" y="2356996"/>
            <a:ext cx="1364416" cy="498763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왼쪽/오른쪽 화살표 16"/>
          <p:cNvSpPr/>
          <p:nvPr/>
        </p:nvSpPr>
        <p:spPr>
          <a:xfrm>
            <a:off x="7306307" y="2356995"/>
            <a:ext cx="1364416" cy="498763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34474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4114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MVC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모델 활용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1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162" y="1653306"/>
            <a:ext cx="5275525" cy="487535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952" y="1924049"/>
            <a:ext cx="3971925" cy="4333875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5514109" y="1173018"/>
            <a:ext cx="0" cy="5355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83491" y="1089891"/>
            <a:ext cx="361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테이블 설계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197215" y="1111154"/>
            <a:ext cx="361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MVC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다이어그램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618457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4114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작업 계획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C705DA78-37E2-494B-A8F7-147AA193D4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7132234"/>
              </p:ext>
            </p:extLst>
          </p:nvPr>
        </p:nvGraphicFramePr>
        <p:xfrm>
          <a:off x="667860" y="1555940"/>
          <a:ext cx="10856280" cy="47053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41614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4295906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3618760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5616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목표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실행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9.23~9.26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아이디어 선정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주제 선정 및 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설계</a:t>
                      </a:r>
                      <a:r>
                        <a:rPr lang="ko-KR" altLang="en-US" sz="220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완료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9.27~9.28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MVC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 프레임 작성</a:t>
                      </a:r>
                      <a:endParaRPr lang="en-US" altLang="ko-KR" sz="2200" spc="-150" dirty="0" smtClean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 작업 진행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매출 관리 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회원 가입 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요금제 충전 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</a:t>
                      </a:r>
                      <a:r>
                        <a:rPr lang="ko-KR" altLang="en-US" sz="220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구현 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완료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b="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9.30</a:t>
                      </a:r>
                      <a:endParaRPr lang="ko-KR" altLang="en-US" sz="2200" b="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7200" algn="ctr" latinLnBrk="1">
                        <a:buAutoNum type="arabicPeriod"/>
                      </a:pPr>
                      <a:r>
                        <a:rPr lang="ko-KR" altLang="en-US" sz="2200" b="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회원가입 유효성 검사 추가</a:t>
                      </a:r>
                      <a:endParaRPr lang="en-US" altLang="ko-KR" sz="2200" b="0" spc="-150" dirty="0" smtClean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457200" indent="-457200" algn="ctr" latinLnBrk="1">
                        <a:buAutoNum type="arabicPeriod"/>
                      </a:pPr>
                      <a:r>
                        <a:rPr lang="ko-KR" altLang="en-US" sz="2200" b="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</a:t>
                      </a:r>
                      <a:r>
                        <a:rPr lang="ko-KR" altLang="en-US" sz="2200" b="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 화면 타이머 추가</a:t>
                      </a:r>
                      <a:endParaRPr lang="en-US" altLang="ko-KR" sz="2200" b="0" spc="-150" baseline="0" dirty="0" smtClean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457200" indent="-457200" algn="ctr" latinLnBrk="1">
                        <a:buAutoNum type="arabicPeriod"/>
                      </a:pPr>
                      <a:r>
                        <a:rPr lang="ko-KR" altLang="en-US" sz="2200" b="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실시간 좌석 출력 추가</a:t>
                      </a:r>
                      <a:endParaRPr lang="en-US" altLang="ko-KR" sz="2200" b="0" spc="-150" dirty="0" smtClean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b="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1, 2, 3</a:t>
                      </a:r>
                      <a:r>
                        <a:rPr lang="en-US" altLang="ko-KR" sz="2200" b="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2200" b="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 완료</a:t>
                      </a:r>
                      <a:endParaRPr lang="ko-KR" altLang="en-US" sz="2200" b="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10.04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ID/PW</a:t>
                      </a:r>
                      <a:r>
                        <a:rPr lang="en-US" altLang="ko-KR" sz="220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220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찾기 기능 추가</a:t>
                      </a:r>
                      <a:endParaRPr lang="en-US" altLang="ko-KR" sz="2200" spc="-150" baseline="0" dirty="0" smtClean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220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AWS </a:t>
                      </a:r>
                      <a:r>
                        <a:rPr lang="ko-KR" altLang="en-US" sz="2200" spc="-150" baseline="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연계</a:t>
                      </a:r>
                      <a:endParaRPr lang="en-US" altLang="ko-KR" sz="2200" spc="-150" baseline="0" dirty="0" smtClean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각종 오류 및 세부사항 수정</a:t>
                      </a:r>
                      <a:endParaRPr lang="en-US" altLang="ko-KR" sz="2200" spc="-150" dirty="0" smtClean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AWS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연계 완료</a:t>
                      </a:r>
                      <a:endParaRPr lang="en-US" altLang="ko-KR" sz="2200" spc="-150" dirty="0" smtClean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10.05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테스트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931590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4114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멤버 소개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3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187082-454E-464D-AD43-860D3188EF5B}"/>
              </a:ext>
            </a:extLst>
          </p:cNvPr>
          <p:cNvSpPr txBox="1"/>
          <p:nvPr/>
        </p:nvSpPr>
        <p:spPr>
          <a:xfrm>
            <a:off x="613978" y="4152643"/>
            <a:ext cx="204575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 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가입 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</a:p>
          <a:p>
            <a:pPr algn="ctr"/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JAVA-&gt;MYSQL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  <a:cs typeface="Calibri"/>
            </a:endParaRPr>
          </a:p>
          <a:p>
            <a:pPr algn="ctr"/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정보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전송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및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저장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유효성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검사에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정규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표현식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적용</a:t>
            </a:r>
            <a:endParaRPr lang="en-US" altLang="ko-KR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PPT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작성 및 발표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A187082-454E-464D-AD43-860D3188EF5B}"/>
              </a:ext>
            </a:extLst>
          </p:cNvPr>
          <p:cNvSpPr txBox="1"/>
          <p:nvPr/>
        </p:nvSpPr>
        <p:spPr>
          <a:xfrm>
            <a:off x="1137965" y="3383771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고은시</a:t>
            </a:r>
            <a:endParaRPr lang="ko-KR" altLang="en-US" sz="24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1" name="Object 4" descr="선글라스 낀 얼굴(윤곽선) 단색으로 채워진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92434" y="1752675"/>
            <a:ext cx="1494268" cy="1494459"/>
          </a:xfrm>
          <a:prstGeom prst="rect">
            <a:avLst/>
          </a:prstGeom>
        </p:spPr>
      </p:pic>
      <p:pic>
        <p:nvPicPr>
          <p:cNvPr id="29" name="Object 4" descr="천사 같은 얼굴(윤곽선) 단색으로 채워진">
            <a:extLst>
              <a:ext uri="{FF2B5EF4-FFF2-40B4-BE49-F238E27FC236}">
                <a16:creationId xmlns:a16="http://schemas.microsoft.com/office/drawing/2014/main" id="{BB09E541-2F6D-168D-A452-CF66F9C8E0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3806040" y="1807652"/>
            <a:ext cx="1494268" cy="149426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A187082-454E-464D-AD43-860D3188EF5B}"/>
              </a:ext>
            </a:extLst>
          </p:cNvPr>
          <p:cNvSpPr txBox="1"/>
          <p:nvPr/>
        </p:nvSpPr>
        <p:spPr>
          <a:xfrm>
            <a:off x="3175232" y="4152643"/>
            <a:ext cx="275588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 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키오스크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관리자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메뉴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]</a:t>
            </a:r>
          </a:p>
          <a:p>
            <a:pPr algn="ctr"/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JAVA&lt;-&gt;MYSQL</a:t>
            </a:r>
          </a:p>
          <a:p>
            <a:pPr algn="ctr"/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정보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출력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조작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DB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설계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및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A187082-454E-464D-AD43-860D3188EF5B}"/>
              </a:ext>
            </a:extLst>
          </p:cNvPr>
          <p:cNvSpPr txBox="1"/>
          <p:nvPr/>
        </p:nvSpPr>
        <p:spPr>
          <a:xfrm>
            <a:off x="4056885" y="3383771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김원종</a:t>
            </a:r>
            <a:endParaRPr lang="ko-KR" altLang="en-US" sz="24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5" name="Object 4" descr="단색으로 채워진 악마 얼굴 단색으로 채워진">
            <a:extLst>
              <a:ext uri="{FF2B5EF4-FFF2-40B4-BE49-F238E27FC236}">
                <a16:creationId xmlns:a16="http://schemas.microsoft.com/office/drawing/2014/main" id="{89EB4F6D-6816-8DFA-5A39-5C99E2E272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6719646" y="1752675"/>
            <a:ext cx="1494268" cy="149426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A187082-454E-464D-AD43-860D3188EF5B}"/>
              </a:ext>
            </a:extLst>
          </p:cNvPr>
          <p:cNvSpPr txBox="1"/>
          <p:nvPr/>
        </p:nvSpPr>
        <p:spPr>
          <a:xfrm>
            <a:off x="6975806" y="3383771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신지웅</a:t>
            </a:r>
            <a:endParaRPr lang="ko-KR" altLang="en-US" sz="24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A187082-454E-464D-AD43-860D3188EF5B}"/>
              </a:ext>
            </a:extLst>
          </p:cNvPr>
          <p:cNvSpPr txBox="1"/>
          <p:nvPr/>
        </p:nvSpPr>
        <p:spPr>
          <a:xfrm>
            <a:off x="6277993" y="4152643"/>
            <a:ext cx="237757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 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사용자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좌석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메뉴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]</a:t>
            </a:r>
          </a:p>
          <a:p>
            <a:pPr algn="ctr"/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JAVA&lt;-&gt;MYSQL</a:t>
            </a:r>
          </a:p>
          <a:p>
            <a:pPr algn="ctr"/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정보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출력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조작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GIT관리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및 PPT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2" name="Object 4" descr="윙크하는 얼굴(윤곽선) 단색으로 채워진">
            <a:extLst>
              <a:ext uri="{FF2B5EF4-FFF2-40B4-BE49-F238E27FC236}">
                <a16:creationId xmlns:a16="http://schemas.microsoft.com/office/drawing/2014/main" id="{2B0230CE-BC17-4C22-17DC-544E864EF21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9793060" y="1752675"/>
            <a:ext cx="1494268" cy="149426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A187082-454E-464D-AD43-860D3188EF5B}"/>
              </a:ext>
            </a:extLst>
          </p:cNvPr>
          <p:cNvSpPr txBox="1"/>
          <p:nvPr/>
        </p:nvSpPr>
        <p:spPr>
          <a:xfrm>
            <a:off x="9171068" y="4152643"/>
            <a:ext cx="27382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 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좌석출력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]</a:t>
            </a:r>
          </a:p>
          <a:p>
            <a:pPr algn="ctr"/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JAVA&lt;-&gt;MYSQL</a:t>
            </a:r>
          </a:p>
          <a:p>
            <a:pPr algn="ctr"/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정보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출력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조작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멀티스레드를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이용한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</a:p>
          <a:p>
            <a:pPr algn="ctr"/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실시간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데이터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출력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A187082-454E-464D-AD43-860D3188EF5B}"/>
              </a:ext>
            </a:extLst>
          </p:cNvPr>
          <p:cNvSpPr txBox="1"/>
          <p:nvPr/>
        </p:nvSpPr>
        <p:spPr>
          <a:xfrm>
            <a:off x="10043904" y="3383771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안태섭</a:t>
            </a:r>
            <a:endParaRPr lang="ko-KR" altLang="en-US" sz="24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190559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321B81D-5B70-4AE3-84B0-F5A3D1FDE431}"/>
              </a:ext>
            </a:extLst>
          </p:cNvPr>
          <p:cNvSpPr/>
          <p:nvPr/>
        </p:nvSpPr>
        <p:spPr>
          <a:xfrm>
            <a:off x="7614458" y="956930"/>
            <a:ext cx="4577542" cy="59010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6797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유효성 검사 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4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E4EA7-829D-4DEE-94AD-0EAF95AE2F26}"/>
              </a:ext>
            </a:extLst>
          </p:cNvPr>
          <p:cNvSpPr txBox="1"/>
          <p:nvPr/>
        </p:nvSpPr>
        <p:spPr>
          <a:xfrm>
            <a:off x="8832261" y="1801069"/>
            <a:ext cx="2141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 smtClean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정규 표현식</a:t>
            </a:r>
            <a:endParaRPr lang="ko-KR" altLang="en-US" sz="3200" spc="-30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3" y="1546167"/>
            <a:ext cx="7440101" cy="4937810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142822"/>
              </p:ext>
            </p:extLst>
          </p:nvPr>
        </p:nvGraphicFramePr>
        <p:xfrm>
          <a:off x="8154807" y="2734912"/>
          <a:ext cx="349684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793">
                  <a:extLst>
                    <a:ext uri="{9D8B030D-6E8A-4147-A177-3AD203B41FA5}">
                      <a16:colId xmlns:a16="http://schemas.microsoft.com/office/drawing/2014/main" val="1419784428"/>
                    </a:ext>
                  </a:extLst>
                </a:gridCol>
                <a:gridCol w="2397047">
                  <a:extLst>
                    <a:ext uri="{9D8B030D-6E8A-4147-A177-3AD203B41FA5}">
                      <a16:colId xmlns:a16="http://schemas.microsoft.com/office/drawing/2014/main" val="1318983803"/>
                    </a:ext>
                  </a:extLst>
                </a:gridCol>
              </a:tblGrid>
              <a:tr h="3073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기호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기능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19805"/>
                  </a:ext>
                </a:extLst>
              </a:tr>
              <a:tr h="3073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smtClean="0">
                          <a:latin typeface="+mn-ea"/>
                        </a:rPr>
                        <a:t>(   )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특정 문자 묶음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1107095"/>
                  </a:ext>
                </a:extLst>
              </a:tr>
              <a:tr h="30739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spc="-150" dirty="0" smtClean="0">
                          <a:latin typeface="+mn-ea"/>
                        </a:rPr>
                        <a:t>?=.*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spc="-150" dirty="0" smtClean="0">
                          <a:latin typeface="+mn-ea"/>
                        </a:rPr>
                        <a:t>문자 순서 처리</a:t>
                      </a:r>
                      <a:endParaRPr lang="en-US" altLang="ko-KR" sz="1800" spc="-150" dirty="0" smtClean="0">
                        <a:latin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438863"/>
                  </a:ext>
                </a:extLst>
              </a:tr>
              <a:tr h="30739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spc="-150" dirty="0" smtClean="0">
                          <a:latin typeface="+mn-ea"/>
                        </a:rPr>
                        <a:t>[  ]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spc="-150" dirty="0" smtClean="0">
                          <a:latin typeface="+mn-ea"/>
                        </a:rPr>
                        <a:t>문자의 집합 범위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80338"/>
                  </a:ext>
                </a:extLst>
              </a:tr>
              <a:tr h="30739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spc="-150" dirty="0" smtClean="0">
                          <a:latin typeface="+mn-ea"/>
                        </a:rPr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-150" dirty="0" smtClean="0">
                          <a:latin typeface="+mn-ea"/>
                        </a:rPr>
                        <a:t>패턴 시작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271106"/>
                  </a:ext>
                </a:extLst>
              </a:tr>
              <a:tr h="30739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spc="-150" dirty="0" smtClean="0">
                          <a:latin typeface="+mn-ea"/>
                        </a:rPr>
                        <a:t>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spc="-150" dirty="0" smtClean="0">
                          <a:latin typeface="+mn-ea"/>
                        </a:rPr>
                        <a:t>패턴 끝</a:t>
                      </a:r>
                      <a:endParaRPr lang="en-US" altLang="ko-KR" sz="1800" spc="-150" dirty="0" smtClean="0">
                        <a:latin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65456"/>
                  </a:ext>
                </a:extLst>
              </a:tr>
              <a:tr h="30739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spc="-150" dirty="0" smtClean="0">
                          <a:latin typeface="+mn-ea"/>
                        </a:rPr>
                        <a:t>\d</a:t>
                      </a:r>
                      <a:endParaRPr lang="ko-KR" altLang="en-US" sz="1800" spc="-150" dirty="0" smtClean="0">
                        <a:latin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smtClean="0">
                          <a:latin typeface="+mn-ea"/>
                        </a:rPr>
                        <a:t>[0-9]</a:t>
                      </a:r>
                      <a:r>
                        <a:rPr lang="ko-KR" altLang="en-US" sz="1800" spc="-150" dirty="0" smtClean="0">
                          <a:latin typeface="+mn-ea"/>
                        </a:rPr>
                        <a:t>와 같음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41329"/>
                  </a:ext>
                </a:extLst>
              </a:tr>
            </a:tbl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6223432" y="6114645"/>
            <a:ext cx="1283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3DFB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Controller</a:t>
            </a:r>
            <a:endParaRPr lang="ko-KR" altLang="en-US" b="1" dirty="0">
              <a:solidFill>
                <a:srgbClr val="F3DFB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293786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18" y="1238046"/>
            <a:ext cx="5886655" cy="515934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321B81D-5B70-4AE3-84B0-F5A3D1FDE431}"/>
              </a:ext>
            </a:extLst>
          </p:cNvPr>
          <p:cNvSpPr/>
          <p:nvPr/>
        </p:nvSpPr>
        <p:spPr>
          <a:xfrm>
            <a:off x="7423264" y="956930"/>
            <a:ext cx="4768735" cy="59010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7569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멀티 </a:t>
            </a:r>
            <a:r>
              <a:rPr lang="ko-KR" altLang="en-US" sz="3600" spc="-3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스레드를 이용한 실시간 좌석 출력</a:t>
            </a:r>
            <a:endParaRPr lang="ko-KR" altLang="en-US" sz="3600" spc="-3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Part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4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E4EA7-829D-4DEE-94AD-0EAF95AE2F26}"/>
              </a:ext>
            </a:extLst>
          </p:cNvPr>
          <p:cNvSpPr txBox="1"/>
          <p:nvPr/>
        </p:nvSpPr>
        <p:spPr>
          <a:xfrm>
            <a:off x="8922611" y="1351511"/>
            <a:ext cx="17700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300" dirty="0" smtClean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모습</a:t>
            </a:r>
            <a:endParaRPr lang="ko-KR" altLang="en-US" sz="3200" spc="-3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4753956" y="6269570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 smtClean="0">
                <a:solidFill>
                  <a:srgbClr val="F3DFB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멀티스레드</a:t>
            </a:r>
            <a:r>
              <a:rPr lang="ko-KR" altLang="en-US" b="1" dirty="0" smtClean="0">
                <a:solidFill>
                  <a:srgbClr val="F3DFB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구현 클래스</a:t>
            </a:r>
            <a:endParaRPr lang="ko-KR" altLang="en-US" b="1" dirty="0">
              <a:solidFill>
                <a:srgbClr val="F3DFB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966" y="2396892"/>
            <a:ext cx="1457325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27831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bbb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425059"/>
      </a:accent1>
      <a:accent2>
        <a:srgbClr val="C7905A"/>
      </a:accent2>
      <a:accent3>
        <a:srgbClr val="F3DFBA"/>
      </a:accent3>
      <a:accent4>
        <a:srgbClr val="F0CAB6"/>
      </a:accent4>
      <a:accent5>
        <a:srgbClr val="F08820"/>
      </a:accent5>
      <a:accent6>
        <a:srgbClr val="867A6C"/>
      </a:accent6>
      <a:hlink>
        <a:srgbClr val="3F3F3F"/>
      </a:hlink>
      <a:folHlink>
        <a:srgbClr val="3F3F3F"/>
      </a:folHlink>
    </a:clrScheme>
    <a:fontScheme name="200525">
      <a:majorFont>
        <a:latin typeface="Arial Black"/>
        <a:ea typeface="나눔스퀘어 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693</Words>
  <Application>Microsoft Office PowerPoint</Application>
  <PresentationFormat>와이드스크린</PresentationFormat>
  <Paragraphs>185</Paragraphs>
  <Slides>17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G마켓 산스 TTF Bold</vt:lpstr>
      <vt:lpstr>나눔스퀘어 Bold</vt:lpstr>
      <vt:lpstr>나눔스퀘어 Light</vt:lpstr>
      <vt:lpstr>맑은 고딕</vt:lpstr>
      <vt:lpstr>Arial</vt:lpstr>
      <vt:lpstr>Arial Black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504</cp:lastModifiedBy>
  <cp:revision>64</cp:revision>
  <dcterms:created xsi:type="dcterms:W3CDTF">2020-05-25T00:38:46Z</dcterms:created>
  <dcterms:modified xsi:type="dcterms:W3CDTF">2022-12-23T02:03:34Z</dcterms:modified>
</cp:coreProperties>
</file>

<file path=docProps/thumbnail.jpeg>
</file>